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67F55F-E558-4C44-9EE8-7444B9F5C1D6}">
          <p14:sldIdLst>
            <p14:sldId id="256"/>
            <p14:sldId id="257"/>
            <p14:sldId id="259"/>
            <p14:sldId id="262"/>
            <p14:sldId id="263"/>
          </p14:sldIdLst>
        </p14:section>
        <p14:section name="Untitled Section" id="{80EFDDE7-5687-2F45-B0C2-B2E5E5C6393D}">
          <p14:sldIdLst>
            <p14:sldId id="264"/>
            <p14:sldId id="265"/>
            <p14:sldId id="26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8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1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587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5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4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261C7D7-5E44-A54A-A607-CA8136D4880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71468B2-E970-AF43-8675-10D94198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4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hyperlink" Target="http://www.zack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5C4D-5D18-9743-B233-5AFADAA09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688" y="1227221"/>
            <a:ext cx="8070564" cy="321541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400" b="1" dirty="0"/>
              <a:t>Risk Assessment and Comparison of Large- and Medium- Size Professional Service Companies</a:t>
            </a:r>
            <a:r>
              <a:rPr lang="en-US" sz="4400" dirty="0"/>
              <a:t>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281E739-5B4B-4F4E-A454-30C9097CF50D}"/>
              </a:ext>
            </a:extLst>
          </p:cNvPr>
          <p:cNvSpPr txBox="1">
            <a:spLocks/>
          </p:cNvSpPr>
          <p:nvPr/>
        </p:nvSpPr>
        <p:spPr>
          <a:xfrm>
            <a:off x="9964772" y="5630779"/>
            <a:ext cx="1633669" cy="50846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Wusi</a:t>
            </a:r>
            <a:r>
              <a:rPr lang="en-US" dirty="0">
                <a:solidFill>
                  <a:schemeClr val="tx1"/>
                </a:solidFill>
              </a:rPr>
              <a:t> Fan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1904D5-35D2-FC44-9D89-425E338649D3}"/>
              </a:ext>
            </a:extLst>
          </p:cNvPr>
          <p:cNvSpPr txBox="1">
            <a:spLocks/>
          </p:cNvSpPr>
          <p:nvPr/>
        </p:nvSpPr>
        <p:spPr>
          <a:xfrm>
            <a:off x="8614610" y="5233737"/>
            <a:ext cx="2983831" cy="397042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ANLY 515 Final Project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B1ECA81-D380-D849-B516-8C6BCD9DB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3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3"/>
    </mc:Choice>
    <mc:Fallback>
      <p:transition spd="slow" advTm="17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8D7C-2E9F-F740-81A0-A27A41DC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and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B815-A163-8642-9290-AD55A56F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873076"/>
          </a:xfrm>
        </p:spPr>
        <p:txBody>
          <a:bodyPr/>
          <a:lstStyle/>
          <a:p>
            <a:r>
              <a:rPr lang="en-US" dirty="0"/>
              <a:t>Large-size companies turns to have lower risk values (</a:t>
            </a:r>
            <a:r>
              <a:rPr lang="en-US" dirty="0" err="1"/>
              <a:t>VaR</a:t>
            </a:r>
            <a:r>
              <a:rPr lang="en-US" dirty="0"/>
              <a:t> and ES) as both independently and as a portfolio </a:t>
            </a:r>
          </a:p>
          <a:p>
            <a:r>
              <a:rPr lang="en-US" dirty="0"/>
              <a:t>Portfolio comprise mid-size companies, and created using lower tail dependence coefficients method turns to perform better and generate higher equity overtime </a:t>
            </a:r>
          </a:p>
          <a:p>
            <a:pPr lvl="1"/>
            <a:r>
              <a:rPr lang="en-US" dirty="0"/>
              <a:t>Minimize variance != diversification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9C53E-9777-8243-ACFF-C8575BA9F6B9}"/>
              </a:ext>
            </a:extLst>
          </p:cNvPr>
          <p:cNvSpPr txBox="1">
            <a:spLocks/>
          </p:cNvSpPr>
          <p:nvPr/>
        </p:nvSpPr>
        <p:spPr>
          <a:xfrm>
            <a:off x="1198185" y="4138703"/>
            <a:ext cx="10058400" cy="187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</a:t>
            </a:r>
          </a:p>
          <a:p>
            <a:pPr lvl="1"/>
            <a:r>
              <a:rPr lang="en-US" dirty="0"/>
              <a:t>number of companies</a:t>
            </a:r>
          </a:p>
          <a:p>
            <a:pPr lvl="1"/>
            <a:r>
              <a:rPr lang="en-US" dirty="0"/>
              <a:t>amount of data</a:t>
            </a:r>
          </a:p>
          <a:p>
            <a:pPr lvl="1"/>
            <a:r>
              <a:rPr lang="en-US" dirty="0"/>
              <a:t>number of methods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2E5190-4AAD-3343-88E2-9089A7B97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3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928"/>
    </mc:Choice>
    <mc:Fallback>
      <p:transition spd="slow" advTm="18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0F57-B10C-F049-8A46-A813E02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5006-CEEB-AA45-8984-0DA68136A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Introduction and Motivation</a:t>
            </a:r>
          </a:p>
          <a:p>
            <a:r>
              <a:rPr lang="en-US" b="1" dirty="0"/>
              <a:t>Data</a:t>
            </a:r>
            <a:endParaRPr lang="en-US" dirty="0"/>
          </a:p>
          <a:p>
            <a:r>
              <a:rPr lang="en-US" b="1" dirty="0"/>
              <a:t>Methodology</a:t>
            </a:r>
          </a:p>
          <a:p>
            <a:r>
              <a:rPr lang="en-US" b="1" dirty="0"/>
              <a:t>Results</a:t>
            </a:r>
          </a:p>
          <a:p>
            <a:r>
              <a:rPr lang="en-US" b="1" dirty="0"/>
              <a:t>Conclusion and Discussion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BB93C8-B02A-FC45-BB31-81AA08E2D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3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51"/>
    </mc:Choice>
    <mc:Fallback>
      <p:transition spd="slow" advTm="2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6D3F-C91B-A844-B1D3-E5001199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and Motivation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D910DBD-93AC-2D4E-A429-9FBE0B316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6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51"/>
    </mc:Choice>
    <mc:Fallback>
      <p:transition spd="slow" advTm="59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91D-8759-BA4B-86E3-77DEBBC5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202E21-EC69-294E-9617-4397FBA8F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10732"/>
              </p:ext>
            </p:extLst>
          </p:nvPr>
        </p:nvGraphicFramePr>
        <p:xfrm>
          <a:off x="1155033" y="2177994"/>
          <a:ext cx="7976935" cy="3811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1893">
                  <a:extLst>
                    <a:ext uri="{9D8B030D-6E8A-4147-A177-3AD203B41FA5}">
                      <a16:colId xmlns:a16="http://schemas.microsoft.com/office/drawing/2014/main" val="2026980410"/>
                    </a:ext>
                  </a:extLst>
                </a:gridCol>
                <a:gridCol w="1806340">
                  <a:extLst>
                    <a:ext uri="{9D8B030D-6E8A-4147-A177-3AD203B41FA5}">
                      <a16:colId xmlns:a16="http://schemas.microsoft.com/office/drawing/2014/main" val="868654657"/>
                    </a:ext>
                  </a:extLst>
                </a:gridCol>
                <a:gridCol w="2018321">
                  <a:extLst>
                    <a:ext uri="{9D8B030D-6E8A-4147-A177-3AD203B41FA5}">
                      <a16:colId xmlns:a16="http://schemas.microsoft.com/office/drawing/2014/main" val="2567837772"/>
                    </a:ext>
                  </a:extLst>
                </a:gridCol>
                <a:gridCol w="1029200">
                  <a:extLst>
                    <a:ext uri="{9D8B030D-6E8A-4147-A177-3AD203B41FA5}">
                      <a16:colId xmlns:a16="http://schemas.microsoft.com/office/drawing/2014/main" val="128922715"/>
                    </a:ext>
                  </a:extLst>
                </a:gridCol>
                <a:gridCol w="1250047">
                  <a:extLst>
                    <a:ext uri="{9D8B030D-6E8A-4147-A177-3AD203B41FA5}">
                      <a16:colId xmlns:a16="http://schemas.microsoft.com/office/drawing/2014/main" val="2011762715"/>
                    </a:ext>
                  </a:extLst>
                </a:gridCol>
                <a:gridCol w="1151134">
                  <a:extLst>
                    <a:ext uri="{9D8B030D-6E8A-4147-A177-3AD203B41FA5}">
                      <a16:colId xmlns:a16="http://schemas.microsoft.com/office/drawing/2014/main" val="1401216054"/>
                    </a:ext>
                  </a:extLst>
                </a:gridCol>
              </a:tblGrid>
              <a:tr h="4276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Ticker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Industry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Country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Market Cap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Portfolio Group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781771"/>
                  </a:ext>
                </a:extLst>
              </a:tr>
              <a:tr h="4275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Accenture plc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Information Technology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Ireland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140.54B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Large-size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351842"/>
                  </a:ext>
                </a:extLst>
              </a:tr>
              <a:tr h="4275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CGI Inc.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Information Technology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Canada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18.01B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Large-size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78831"/>
                  </a:ext>
                </a:extLst>
              </a:tr>
              <a:tr h="4275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Gartner, Inc.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Information Technology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13.72B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Large-size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910201"/>
                  </a:ext>
                </a:extLst>
              </a:tr>
              <a:tr h="650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Booz Allen Hamilton Holding Corporation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10.39B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Large-size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5321541"/>
                  </a:ext>
                </a:extLst>
              </a:tr>
              <a:tr h="2978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FCN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FTI Consulting, Inc.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4.67B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Mid-size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7781087"/>
                  </a:ext>
                </a:extLst>
              </a:tr>
              <a:tr h="2978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Exponent, Inc.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4.18B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Mid-size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587208"/>
                  </a:ext>
                </a:extLst>
              </a:tr>
              <a:tr h="4275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ICFI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ICF International, Inc.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Management Services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1.61B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Mid-size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0957301"/>
                  </a:ext>
                </a:extLst>
              </a:tr>
              <a:tr h="4275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HURN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Huron Consulting Group Inc.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Management Services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1.54B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Mid-size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7049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E06346-5B96-104E-A22E-9EAE3D1FE878}"/>
              </a:ext>
            </a:extLst>
          </p:cNvPr>
          <p:cNvSpPr txBox="1"/>
          <p:nvPr/>
        </p:nvSpPr>
        <p:spPr>
          <a:xfrm>
            <a:off x="1069848" y="5989505"/>
            <a:ext cx="276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u="sng" dirty="0">
                <a:hlinkClick r:id="rId4"/>
              </a:rPr>
              <a:t>www.zacks.com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6E007-9D07-5447-B571-C11DFAA91453}"/>
              </a:ext>
            </a:extLst>
          </p:cNvPr>
          <p:cNvSpPr txBox="1"/>
          <p:nvPr/>
        </p:nvSpPr>
        <p:spPr>
          <a:xfrm>
            <a:off x="9324474" y="2282354"/>
            <a:ext cx="28675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Close Price:</a:t>
            </a:r>
          </a:p>
          <a:p>
            <a:r>
              <a:rPr lang="en-US" sz="1600" dirty="0"/>
              <a:t>Downloaded from Yahoo Finance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Return:</a:t>
            </a:r>
          </a:p>
          <a:p>
            <a:r>
              <a:rPr lang="en-US" sz="1600" dirty="0"/>
              <a:t>Calculated from Adjusted Close Price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Range:</a:t>
            </a:r>
          </a:p>
          <a:p>
            <a:r>
              <a:rPr lang="en-US" sz="1600" dirty="0"/>
              <a:t>Last 5 years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D1F38-320C-5B46-85BA-7AF747D1BA17}"/>
              </a:ext>
            </a:extLst>
          </p:cNvPr>
          <p:cNvSpPr txBox="1"/>
          <p:nvPr/>
        </p:nvSpPr>
        <p:spPr>
          <a:xfrm>
            <a:off x="1069848" y="1864895"/>
            <a:ext cx="315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Companies selected: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B9D47DC-3E50-384A-8F50-256CF9AD9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2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50"/>
    </mc:Choice>
    <mc:Fallback>
      <p:transition spd="slow" advTm="12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DB-0696-0842-8767-65131B27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6EC3-2519-FC4B-8957-C2E6AA9B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5026152" cy="448392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Individual Stock Risk Assessment</a:t>
            </a:r>
          </a:p>
          <a:p>
            <a:pPr lvl="1"/>
            <a:r>
              <a:rPr lang="en-US" dirty="0"/>
              <a:t>Generalized hyperbolic distribution (GHD) </a:t>
            </a:r>
          </a:p>
          <a:p>
            <a:pPr lvl="1"/>
            <a:r>
              <a:rPr lang="en-US" dirty="0"/>
              <a:t>Hyperbolic distribution (HYP)</a:t>
            </a:r>
          </a:p>
          <a:p>
            <a:pPr lvl="1"/>
            <a:r>
              <a:rPr lang="en-US" dirty="0"/>
              <a:t>Normal inverse Gaussian distribution (NIG) </a:t>
            </a:r>
          </a:p>
          <a:p>
            <a:r>
              <a:rPr lang="en-US" b="1" dirty="0"/>
              <a:t>Portfolio Analysis</a:t>
            </a:r>
          </a:p>
          <a:p>
            <a:pPr lvl="1"/>
            <a:r>
              <a:rPr lang="en-US" dirty="0"/>
              <a:t>Two pre-define portfolio</a:t>
            </a:r>
          </a:p>
          <a:p>
            <a:pPr lvl="1"/>
            <a:r>
              <a:rPr lang="en-US" dirty="0"/>
              <a:t>Weights of stocks in each portfolio:</a:t>
            </a:r>
          </a:p>
          <a:p>
            <a:pPr lvl="2"/>
            <a:r>
              <a:rPr lang="en-US" dirty="0"/>
              <a:t>global minimum variance </a:t>
            </a:r>
          </a:p>
          <a:p>
            <a:pPr lvl="2"/>
            <a:r>
              <a:rPr lang="en-US" dirty="0"/>
              <a:t>minimum tail-dependent </a:t>
            </a:r>
          </a:p>
          <a:p>
            <a:pPr lvl="1"/>
            <a:r>
              <a:rPr lang="en-US" dirty="0"/>
              <a:t>GARCH-copula approach to assess risk</a:t>
            </a:r>
          </a:p>
          <a:p>
            <a:r>
              <a:rPr lang="en-US" b="1" dirty="0"/>
              <a:t>Portfolio Diversification</a:t>
            </a:r>
          </a:p>
          <a:p>
            <a:pPr lvl="1"/>
            <a:r>
              <a:rPr lang="en-US" dirty="0"/>
              <a:t>Create diversified portfolio:</a:t>
            </a:r>
          </a:p>
          <a:p>
            <a:pPr lvl="2"/>
            <a:r>
              <a:rPr lang="en-US" dirty="0"/>
              <a:t>minimum tail-dependent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F21C9B-325A-9A4E-BDFB-214E81F19486}"/>
              </a:ext>
            </a:extLst>
          </p:cNvPr>
          <p:cNvSpPr txBox="1">
            <a:spLocks/>
          </p:cNvSpPr>
          <p:nvPr/>
        </p:nvSpPr>
        <p:spPr>
          <a:xfrm>
            <a:off x="6263479" y="2093977"/>
            <a:ext cx="5026152" cy="122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Risk Index</a:t>
            </a:r>
          </a:p>
          <a:p>
            <a:pPr lvl="1"/>
            <a:r>
              <a:rPr lang="en-US" dirty="0" err="1"/>
              <a:t>VaR</a:t>
            </a:r>
            <a:r>
              <a:rPr lang="en-US" dirty="0"/>
              <a:t> and 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8527E-2DC1-6F4B-B42D-A6CAAF1FAE4C}"/>
              </a:ext>
            </a:extLst>
          </p:cNvPr>
          <p:cNvSpPr txBox="1">
            <a:spLocks/>
          </p:cNvSpPr>
          <p:nvPr/>
        </p:nvSpPr>
        <p:spPr>
          <a:xfrm>
            <a:off x="6263479" y="2923914"/>
            <a:ext cx="5026152" cy="1226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Training and Testing Datasets</a:t>
            </a:r>
          </a:p>
          <a:p>
            <a:pPr lvl="1"/>
            <a:r>
              <a:rPr lang="en-US" dirty="0"/>
              <a:t>1000 training, 258 testing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EEE477-89D6-7E45-8857-6F6A962E1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5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21"/>
    </mc:Choice>
    <mc:Fallback>
      <p:transition spd="slow" advTm="23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0A8-2E19-2148-BFAB-110ED637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67DD-B1A3-6245-865F-CCF4BA544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3350"/>
          </a:xfrm>
        </p:spPr>
        <p:txBody>
          <a:bodyPr/>
          <a:lstStyle/>
          <a:p>
            <a:r>
              <a:rPr lang="en-US" b="1" dirty="0"/>
              <a:t>Individual Stock Risk Assessment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006DE-0552-6A4C-9202-81B7F864EA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82077" y="2602190"/>
            <a:ext cx="4855845" cy="309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2F0BF-A937-B44B-9C9C-C1CF3F4DD3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76783" y="2336051"/>
            <a:ext cx="3533140" cy="35331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A81A00-6CDC-7A47-95AB-A7F0C037F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0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48"/>
    </mc:Choice>
    <mc:Fallback>
      <p:transition spd="slow" advTm="11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0A8-2E19-2148-BFAB-110ED637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67DD-B1A3-6245-865F-CCF4BA544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3350"/>
          </a:xfrm>
        </p:spPr>
        <p:txBody>
          <a:bodyPr/>
          <a:lstStyle/>
          <a:p>
            <a:r>
              <a:rPr lang="en-US" b="1" dirty="0"/>
              <a:t>Individual Stock Risk Assessment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96226-2C59-1C48-B441-3F78F029DF2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0" y="2574758"/>
            <a:ext cx="4463231" cy="3031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CE0F1-A92E-FB4D-B006-4204F57EC54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4758"/>
            <a:ext cx="4463230" cy="292367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55A8299-6B56-764C-B6A3-E37520902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5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14"/>
    </mc:Choice>
    <mc:Fallback>
      <p:transition spd="slow" advTm="13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0A8-2E19-2148-BFAB-110ED637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67DD-B1A3-6245-865F-CCF4BA544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3350"/>
          </a:xfrm>
        </p:spPr>
        <p:txBody>
          <a:bodyPr/>
          <a:lstStyle/>
          <a:p>
            <a:r>
              <a:rPr lang="en-US" b="1" dirty="0"/>
              <a:t>Portfolio Analysis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FAFCF3-6151-6245-94C9-D63C0E7A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58134"/>
              </p:ext>
            </p:extLst>
          </p:nvPr>
        </p:nvGraphicFramePr>
        <p:xfrm>
          <a:off x="1170572" y="2687434"/>
          <a:ext cx="4152900" cy="769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2854439976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7387257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315114534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9981253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769880563"/>
                    </a:ext>
                  </a:extLst>
                </a:gridCol>
              </a:tblGrid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Portfolio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ACN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GIB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BAH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16804016"/>
                  </a:ext>
                </a:extLst>
              </a:tr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Weight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18%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929279"/>
                  </a:ext>
                </a:extLst>
              </a:tr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Weight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88543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297C57-D76D-4147-8270-2018984DC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20020"/>
              </p:ext>
            </p:extLst>
          </p:nvPr>
        </p:nvGraphicFramePr>
        <p:xfrm>
          <a:off x="1170572" y="3932453"/>
          <a:ext cx="4152900" cy="769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0580">
                  <a:extLst>
                    <a:ext uri="{9D8B030D-6E8A-4147-A177-3AD203B41FA5}">
                      <a16:colId xmlns:a16="http://schemas.microsoft.com/office/drawing/2014/main" val="160349512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4045476478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108735602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3237541943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3785133540"/>
                    </a:ext>
                  </a:extLst>
                </a:gridCol>
              </a:tblGrid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Portfolio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FCN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EXPO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ICFI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HURN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0511935"/>
                  </a:ext>
                </a:extLst>
              </a:tr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Weight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71385134"/>
                  </a:ext>
                </a:extLst>
              </a:tr>
              <a:tr h="2564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Weight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27%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87702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359AC1-E185-9F45-9C03-153EEB6B9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130034"/>
              </p:ext>
            </p:extLst>
          </p:nvPr>
        </p:nvGraphicFramePr>
        <p:xfrm>
          <a:off x="6629216" y="2702807"/>
          <a:ext cx="3212616" cy="754514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0872">
                  <a:extLst>
                    <a:ext uri="{9D8B030D-6E8A-4147-A177-3AD203B41FA5}">
                      <a16:colId xmlns:a16="http://schemas.microsoft.com/office/drawing/2014/main" val="2866882820"/>
                    </a:ext>
                  </a:extLst>
                </a:gridCol>
                <a:gridCol w="1070872">
                  <a:extLst>
                    <a:ext uri="{9D8B030D-6E8A-4147-A177-3AD203B41FA5}">
                      <a16:colId xmlns:a16="http://schemas.microsoft.com/office/drawing/2014/main" val="3997538795"/>
                    </a:ext>
                  </a:extLst>
                </a:gridCol>
                <a:gridCol w="1070872">
                  <a:extLst>
                    <a:ext uri="{9D8B030D-6E8A-4147-A177-3AD203B41FA5}">
                      <a16:colId xmlns:a16="http://schemas.microsoft.com/office/drawing/2014/main" val="808656888"/>
                    </a:ext>
                  </a:extLst>
                </a:gridCol>
              </a:tblGrid>
              <a:tr h="3628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Portfolio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5470530"/>
                  </a:ext>
                </a:extLst>
              </a:tr>
              <a:tr h="1958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(1.50)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(1.94)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4945806"/>
                  </a:ext>
                </a:extLst>
              </a:tr>
              <a:tr h="1958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(1.60)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(2.08)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72152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FCB0C6-72BA-B348-97D7-4E005FA72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92349"/>
              </p:ext>
            </p:extLst>
          </p:nvPr>
        </p:nvGraphicFramePr>
        <p:xfrm>
          <a:off x="6629216" y="3953041"/>
          <a:ext cx="3068238" cy="75451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022746">
                  <a:extLst>
                    <a:ext uri="{9D8B030D-6E8A-4147-A177-3AD203B41FA5}">
                      <a16:colId xmlns:a16="http://schemas.microsoft.com/office/drawing/2014/main" val="2653540150"/>
                    </a:ext>
                  </a:extLst>
                </a:gridCol>
                <a:gridCol w="1022746">
                  <a:extLst>
                    <a:ext uri="{9D8B030D-6E8A-4147-A177-3AD203B41FA5}">
                      <a16:colId xmlns:a16="http://schemas.microsoft.com/office/drawing/2014/main" val="2480722505"/>
                    </a:ext>
                  </a:extLst>
                </a:gridCol>
                <a:gridCol w="1022746">
                  <a:extLst>
                    <a:ext uri="{9D8B030D-6E8A-4147-A177-3AD203B41FA5}">
                      <a16:colId xmlns:a16="http://schemas.microsoft.com/office/drawing/2014/main" val="2752252909"/>
                    </a:ext>
                  </a:extLst>
                </a:gridCol>
              </a:tblGrid>
              <a:tr h="3628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Portfolio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9737539"/>
                  </a:ext>
                </a:extLst>
              </a:tr>
              <a:tr h="1958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(1.85)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(2.40)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2607101"/>
                  </a:ext>
                </a:extLst>
              </a:tr>
              <a:tr h="1958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(1.89)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(2.50)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2824454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16D0DA4-86A2-9640-A762-551C6DDF6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04"/>
    </mc:Choice>
    <mc:Fallback>
      <p:transition spd="slow" advTm="14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0A8-2E19-2148-BFAB-110ED637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67DD-B1A3-6245-865F-CCF4BA544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3350"/>
          </a:xfrm>
        </p:spPr>
        <p:txBody>
          <a:bodyPr/>
          <a:lstStyle/>
          <a:p>
            <a:r>
              <a:rPr lang="en-US" b="1" dirty="0"/>
              <a:t>Portfolio Diversification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8741FC-C608-E54C-ADBD-1809548D7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896754"/>
              </p:ext>
            </p:extLst>
          </p:nvPr>
        </p:nvGraphicFramePr>
        <p:xfrm>
          <a:off x="313038" y="3002280"/>
          <a:ext cx="5412105" cy="85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1345">
                  <a:extLst>
                    <a:ext uri="{9D8B030D-6E8A-4147-A177-3AD203B41FA5}">
                      <a16:colId xmlns:a16="http://schemas.microsoft.com/office/drawing/2014/main" val="1284883873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3788866232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1678021240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1854721170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4184541013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693843197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3497976073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425383540"/>
                    </a:ext>
                  </a:extLst>
                </a:gridCol>
                <a:gridCol w="601345">
                  <a:extLst>
                    <a:ext uri="{9D8B030D-6E8A-4147-A177-3AD203B41FA5}">
                      <a16:colId xmlns:a16="http://schemas.microsoft.com/office/drawing/2014/main" val="3037119249"/>
                    </a:ext>
                  </a:extLst>
                </a:gridCol>
              </a:tblGrid>
              <a:tr h="50800"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FCN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ICFI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HURN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788572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Lambda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432633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Included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756130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65B81AE-33E2-B344-8A17-B54995C1434D}"/>
              </a:ext>
            </a:extLst>
          </p:cNvPr>
          <p:cNvPicPr/>
          <p:nvPr/>
        </p:nvPicPr>
        <p:blipFill rotWithShape="1">
          <a:blip r:embed="rId4"/>
          <a:srcRect t="14115"/>
          <a:stretch/>
        </p:blipFill>
        <p:spPr bwMode="auto">
          <a:xfrm>
            <a:off x="6466858" y="2093976"/>
            <a:ext cx="5412104" cy="3825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9B67098-3572-2240-8C7B-6860ECEE0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3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62"/>
    </mc:Choice>
    <mc:Fallback>
      <p:transition spd="slow" advTm="34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{AED74BFB-CD49-9144-872D-C1B92AE05E6B}tf10001070</Template>
  <TotalTime>95</TotalTime>
  <Words>417</Words>
  <Application>Microsoft Macintosh PowerPoint</Application>
  <PresentationFormat>Widescreen</PresentationFormat>
  <Paragraphs>184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Risk Assessment and Comparison of Large- and Medium- Size Professional Service Companies </vt:lpstr>
      <vt:lpstr>Agenda</vt:lpstr>
      <vt:lpstr>Introduction and Motivation</vt:lpstr>
      <vt:lpstr>Data</vt:lpstr>
      <vt:lpstr>Methodology</vt:lpstr>
      <vt:lpstr>Results</vt:lpstr>
      <vt:lpstr>Results</vt:lpstr>
      <vt:lpstr>Results</vt:lpstr>
      <vt:lpstr>Results</vt:lpstr>
      <vt:lpstr>Conclusion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Assessment and Comparison of Large- and Medium- Size Professional Service Companies </dc:title>
  <dc:creator>Michelle Fan</dc:creator>
  <cp:lastModifiedBy>Michelle Fan</cp:lastModifiedBy>
  <cp:revision>8</cp:revision>
  <dcterms:created xsi:type="dcterms:W3CDTF">2020-02-22T03:19:58Z</dcterms:created>
  <dcterms:modified xsi:type="dcterms:W3CDTF">2020-02-22T04:55:38Z</dcterms:modified>
</cp:coreProperties>
</file>